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6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 showGuides="1">
      <p:cViewPr varScale="1">
        <p:scale>
          <a:sx n="87" d="100"/>
          <a:sy n="87" d="100"/>
        </p:scale>
        <p:origin x="49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D3ADD-887C-4579-B3DE-FD9B6E06DAE9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70772-B6D2-4051-A262-6CCC50F3E1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24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561D9945-C8DA-7D49-BE64-D01A3C699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08F409-A6CC-FF42-A5EF-15AB992E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8524-6A61-485C-84C3-C1CE400B85D1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13AA50-8B21-4443-AC62-BE769D43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86C9B7-BC6B-654E-81BF-302F7D26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449A9F46-457E-554D-9218-FF521806C166}"/>
              </a:ext>
            </a:extLst>
          </p:cNvPr>
          <p:cNvGrpSpPr/>
          <p:nvPr userDrawn="1"/>
        </p:nvGrpSpPr>
        <p:grpSpPr>
          <a:xfrm>
            <a:off x="575685" y="2977210"/>
            <a:ext cx="3847461" cy="1365796"/>
            <a:chOff x="422167" y="2606634"/>
            <a:chExt cx="4059354" cy="144101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19E8D5F-F49F-854B-8D2D-D074D288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044" y="2606634"/>
              <a:ext cx="3795599" cy="795584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BB93D72-4B80-B444-84FD-F32DB147B4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0290"/>
            <a:stretch/>
          </p:blipFill>
          <p:spPr>
            <a:xfrm>
              <a:off x="422167" y="3696814"/>
              <a:ext cx="4059354" cy="350835"/>
            </a:xfrm>
            <a:prstGeom prst="rect">
              <a:avLst/>
            </a:prstGeom>
          </p:spPr>
        </p:pic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C9AE76D6-C092-4E49-8759-D9BD926A9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1428" r="1522"/>
          <a:stretch/>
        </p:blipFill>
        <p:spPr>
          <a:xfrm>
            <a:off x="9344445" y="0"/>
            <a:ext cx="2847555" cy="2113072"/>
          </a:xfrm>
          <a:prstGeom prst="rect">
            <a:avLst/>
          </a:prstGeom>
        </p:spPr>
      </p:pic>
      <p:sp>
        <p:nvSpPr>
          <p:cNvPr id="11" name="圓角矩形 10">
            <a:extLst>
              <a:ext uri="{FF2B5EF4-FFF2-40B4-BE49-F238E27FC236}">
                <a16:creationId xmlns:a16="http://schemas.microsoft.com/office/drawing/2014/main" id="{DDDBA588-1E0C-BC40-8E35-90D77E0D942B}"/>
              </a:ext>
            </a:extLst>
          </p:cNvPr>
          <p:cNvSpPr/>
          <p:nvPr userDrawn="1"/>
        </p:nvSpPr>
        <p:spPr>
          <a:xfrm>
            <a:off x="-115503" y="6524287"/>
            <a:ext cx="8136000" cy="54000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865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2DBD3B-AEAE-DA44-A63A-D899C976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123CD7B-4D2A-E14C-8759-DAD676FC7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961FBA-7359-3846-9B2B-C70D22179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7FE4C5-95DE-BE45-9BAF-547783F3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C94-90AD-45EF-84F4-88791BB8914E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CD98C0-46F3-CD40-AE61-A6C13966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997E05-D071-1A40-AC3C-483EB5EF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7122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D27EB0-FAF6-6B4A-9991-6FE85426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8031BF-BCE1-BD42-B379-683AC355E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6F0A02-848B-AC45-B454-F3C523C7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D34F-D010-49C5-A792-CD3A6599ABC7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02BCE4-5884-8740-A06C-9C0DC9CE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33059A-DCFF-984B-96F3-488E7D45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0558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D97052C-EB75-C048-92C1-9A7FD8F72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0A90BE3-CAC6-A442-9F55-4A03DC717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E3FE5D-743A-364E-817E-CBD945AE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5DB7-4B88-4310-AAD1-C480D2631449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8C90A4-52BF-AF4A-ACF6-5C50F262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9E6950-07DC-4F49-8091-1DFDC3F6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89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框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6998C2-0FCB-1549-9873-8A074AEB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5D2-7CBA-4AFC-9D8C-5D70E66734F6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4CDD5C-59E4-FF43-B54F-1751E2D4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6C48B6-4940-3744-B92A-165FDFC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14AC67F-7BC8-8C47-8470-AD6488F53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sp>
        <p:nvSpPr>
          <p:cNvPr id="8" name="手繪多邊形 7">
            <a:extLst>
              <a:ext uri="{FF2B5EF4-FFF2-40B4-BE49-F238E27FC236}">
                <a16:creationId xmlns:a16="http://schemas.microsoft.com/office/drawing/2014/main" id="{A7505290-A941-3C47-B451-C5C9A3BA0D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58307 w 12192000"/>
              <a:gd name="connsiteY5" fmla="*/ 231673 h 6858000"/>
              <a:gd name="connsiteX6" fmla="*/ 292510 w 12192000"/>
              <a:gd name="connsiteY6" fmla="*/ 1297470 h 6858000"/>
              <a:gd name="connsiteX7" fmla="*/ 292510 w 12192000"/>
              <a:gd name="connsiteY7" fmla="*/ 5560530 h 6858000"/>
              <a:gd name="connsiteX8" fmla="*/ 1358307 w 12192000"/>
              <a:gd name="connsiteY8" fmla="*/ 6626327 h 6858000"/>
              <a:gd name="connsiteX9" fmla="*/ 10833694 w 12192000"/>
              <a:gd name="connsiteY9" fmla="*/ 6626327 h 6858000"/>
              <a:gd name="connsiteX10" fmla="*/ 11899491 w 12192000"/>
              <a:gd name="connsiteY10" fmla="*/ 5560530 h 6858000"/>
              <a:gd name="connsiteX11" fmla="*/ 11899491 w 12192000"/>
              <a:gd name="connsiteY11" fmla="*/ 1297470 h 6858000"/>
              <a:gd name="connsiteX12" fmla="*/ 10833694 w 12192000"/>
              <a:gd name="connsiteY12" fmla="*/ 231673 h 6858000"/>
              <a:gd name="connsiteX13" fmla="*/ 1358307 w 12192000"/>
              <a:gd name="connsiteY13" fmla="*/ 231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58307" y="231673"/>
                </a:moveTo>
                <a:cubicBezTo>
                  <a:pt x="769684" y="231673"/>
                  <a:pt x="292510" y="708847"/>
                  <a:pt x="292510" y="1297470"/>
                </a:cubicBezTo>
                <a:lnTo>
                  <a:pt x="292510" y="5560530"/>
                </a:lnTo>
                <a:cubicBezTo>
                  <a:pt x="292510" y="6149153"/>
                  <a:pt x="769684" y="6626327"/>
                  <a:pt x="1358307" y="6626327"/>
                </a:cubicBezTo>
                <a:lnTo>
                  <a:pt x="10833694" y="6626327"/>
                </a:lnTo>
                <a:cubicBezTo>
                  <a:pt x="11422317" y="6626327"/>
                  <a:pt x="11899491" y="6149153"/>
                  <a:pt x="11899491" y="5560530"/>
                </a:cubicBezTo>
                <a:lnTo>
                  <a:pt x="11899491" y="1297470"/>
                </a:lnTo>
                <a:cubicBezTo>
                  <a:pt x="11899491" y="708847"/>
                  <a:pt x="11422317" y="231673"/>
                  <a:pt x="10833694" y="231673"/>
                </a:cubicBezTo>
                <a:lnTo>
                  <a:pt x="1358307" y="231673"/>
                </a:lnTo>
                <a:close/>
              </a:path>
            </a:pathLst>
          </a:custGeom>
          <a:solidFill>
            <a:srgbClr val="BFA679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E6C0087-3E8C-E442-9EDC-93BF3F9FEF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359" y="122901"/>
            <a:ext cx="432619" cy="4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波浪底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3A9D73EC-2E3B-DF40-8372-6A52497A4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3426C1-2808-3043-9DCB-6CDA8CAA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6092-C8F1-481A-B63A-262051F17585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180B8A-4AC5-4145-956A-6701DE69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5C5625-684B-884E-81BB-45E528D4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43C8A4EC-ACA0-7148-BBEE-B676C713FF2E}"/>
              </a:ext>
            </a:extLst>
          </p:cNvPr>
          <p:cNvGrpSpPr/>
          <p:nvPr userDrawn="1"/>
        </p:nvGrpSpPr>
        <p:grpSpPr>
          <a:xfrm>
            <a:off x="-1007858" y="134535"/>
            <a:ext cx="14207711" cy="432619"/>
            <a:chOff x="-1007858" y="134535"/>
            <a:chExt cx="14207711" cy="43261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A633595-A913-1248-982C-3590A7922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9688" y="134535"/>
              <a:ext cx="432619" cy="432619"/>
            </a:xfrm>
            <a:prstGeom prst="rect">
              <a:avLst/>
            </a:prstGeom>
          </p:spPr>
        </p:pic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id="{EC96E587-757C-744C-BA67-11EE954B2A14}"/>
                </a:ext>
              </a:extLst>
            </p:cNvPr>
            <p:cNvSpPr/>
            <p:nvPr/>
          </p:nvSpPr>
          <p:spPr>
            <a:xfrm rot="5400000" flipH="1">
              <a:off x="9862828" y="-2990545"/>
              <a:ext cx="18000" cy="6656051"/>
            </a:xfrm>
            <a:prstGeom prst="roundRect">
              <a:avLst>
                <a:gd name="adj" fmla="val 50000"/>
              </a:avLst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A552AAB8-7B12-3249-B16C-A8D50BE0DC2F}"/>
                </a:ext>
              </a:extLst>
            </p:cNvPr>
            <p:cNvSpPr/>
            <p:nvPr/>
          </p:nvSpPr>
          <p:spPr>
            <a:xfrm rot="5400000" flipH="1">
              <a:off x="2311168" y="-2990547"/>
              <a:ext cx="18000" cy="6656051"/>
            </a:xfrm>
            <a:prstGeom prst="roundRect">
              <a:avLst>
                <a:gd name="adj" fmla="val 50000"/>
              </a:avLst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4C42E734-52B8-F549-8FB4-C0AB5FDB2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300" r="7751" b="44720"/>
          <a:stretch/>
        </p:blipFill>
        <p:spPr>
          <a:xfrm>
            <a:off x="-206107" y="5719876"/>
            <a:ext cx="12602592" cy="12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灰logo線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E0ED3C-7006-A44E-A054-45575360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AEE-EEAD-4A3E-BC51-51664883D244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FF2DCD-1C8A-5D42-869D-14167DB3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D7D74FE-7486-4C4D-B9B2-450DB32C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C237605-FCE1-AA4B-A211-82770088A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6B6E01EA-BA69-AE41-A41B-9ADF4433186A}"/>
              </a:ext>
            </a:extLst>
          </p:cNvPr>
          <p:cNvGrpSpPr/>
          <p:nvPr userDrawn="1"/>
        </p:nvGrpSpPr>
        <p:grpSpPr>
          <a:xfrm>
            <a:off x="-1007858" y="134535"/>
            <a:ext cx="14207711" cy="432619"/>
            <a:chOff x="-1007858" y="134535"/>
            <a:chExt cx="14207711" cy="43261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363101F-C314-4E49-9193-7963CB0CB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9688" y="134535"/>
              <a:ext cx="432619" cy="432619"/>
            </a:xfrm>
            <a:prstGeom prst="rect">
              <a:avLst/>
            </a:prstGeom>
          </p:spPr>
        </p:pic>
        <p:sp>
          <p:nvSpPr>
            <p:cNvPr id="11" name="圓角矩形 10">
              <a:extLst>
                <a:ext uri="{FF2B5EF4-FFF2-40B4-BE49-F238E27FC236}">
                  <a16:creationId xmlns:a16="http://schemas.microsoft.com/office/drawing/2014/main" id="{E7BCA54A-35D4-3B4C-9CCB-927699E23342}"/>
                </a:ext>
              </a:extLst>
            </p:cNvPr>
            <p:cNvSpPr/>
            <p:nvPr/>
          </p:nvSpPr>
          <p:spPr>
            <a:xfrm rot="5400000" flipH="1">
              <a:off x="9862828" y="-2990545"/>
              <a:ext cx="18000" cy="6656051"/>
            </a:xfrm>
            <a:prstGeom prst="roundRect">
              <a:avLst>
                <a:gd name="adj" fmla="val 50000"/>
              </a:avLst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" name="圓角矩形 11">
              <a:extLst>
                <a:ext uri="{FF2B5EF4-FFF2-40B4-BE49-F238E27FC236}">
                  <a16:creationId xmlns:a16="http://schemas.microsoft.com/office/drawing/2014/main" id="{417C85DC-10D0-D847-ACCA-11695A57FEFA}"/>
                </a:ext>
              </a:extLst>
            </p:cNvPr>
            <p:cNvSpPr/>
            <p:nvPr/>
          </p:nvSpPr>
          <p:spPr>
            <a:xfrm rot="5400000" flipH="1">
              <a:off x="2311168" y="-2990547"/>
              <a:ext cx="18000" cy="6656051"/>
            </a:xfrm>
            <a:prstGeom prst="roundRect">
              <a:avLst>
                <a:gd name="adj" fmla="val 50000"/>
              </a:avLst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94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錄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E0ED3C-7006-A44E-A054-45575360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E600-C7CC-4AC9-8FE6-04C52E3B0CB8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FF2DCD-1C8A-5D42-869D-14167DB3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D7D74FE-7486-4C4D-B9B2-450DB32C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C237605-FCE1-AA4B-A211-82770088A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sp>
        <p:nvSpPr>
          <p:cNvPr id="13" name="圓角矩形 12">
            <a:extLst>
              <a:ext uri="{FF2B5EF4-FFF2-40B4-BE49-F238E27FC236}">
                <a16:creationId xmlns:a16="http://schemas.microsoft.com/office/drawing/2014/main" id="{208924F4-1CEE-6A40-8F73-B6551D3C5E80}"/>
              </a:ext>
            </a:extLst>
          </p:cNvPr>
          <p:cNvSpPr/>
          <p:nvPr userDrawn="1"/>
        </p:nvSpPr>
        <p:spPr>
          <a:xfrm>
            <a:off x="397412" y="380150"/>
            <a:ext cx="11397174" cy="6106571"/>
          </a:xfrm>
          <a:prstGeom prst="roundRect">
            <a:avLst>
              <a:gd name="adj" fmla="val 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95FA0EE-5C0A-B448-BE59-0AA81B94DA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9051" y="6099147"/>
            <a:ext cx="284125" cy="22465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58F7355-51C9-EF41-A295-0919CA56F2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786" y="558800"/>
            <a:ext cx="284125" cy="224657"/>
          </a:xfrm>
          <a:prstGeom prst="rect">
            <a:avLst/>
          </a:prstGeom>
        </p:spPr>
      </p:pic>
      <p:sp>
        <p:nvSpPr>
          <p:cNvPr id="16" name="圓角矩形 15">
            <a:extLst>
              <a:ext uri="{FF2B5EF4-FFF2-40B4-BE49-F238E27FC236}">
                <a16:creationId xmlns:a16="http://schemas.microsoft.com/office/drawing/2014/main" id="{34616421-3792-B349-A203-F93E064D580B}"/>
              </a:ext>
            </a:extLst>
          </p:cNvPr>
          <p:cNvSpPr/>
          <p:nvPr userDrawn="1"/>
        </p:nvSpPr>
        <p:spPr>
          <a:xfrm rot="5400000" flipH="1">
            <a:off x="3145311" y="3361870"/>
            <a:ext cx="36000" cy="6656051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85E18ED-2C95-1E49-8CAD-2B59FE0115B5}"/>
              </a:ext>
            </a:extLst>
          </p:cNvPr>
          <p:cNvSpPr/>
          <p:nvPr userDrawn="1"/>
        </p:nvSpPr>
        <p:spPr>
          <a:xfrm rot="5400000" flipH="1">
            <a:off x="9131111" y="-3166537"/>
            <a:ext cx="36000" cy="6656051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1FEE52A0-4098-9446-9CC5-ABAE2D70F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4459" r="1522"/>
          <a:stretch/>
        </p:blipFill>
        <p:spPr>
          <a:xfrm>
            <a:off x="9029699" y="378367"/>
            <a:ext cx="2768835" cy="19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8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逗點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A3223E-0699-584C-A118-624D5B5D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CBB5-8C89-41A9-8379-3CD2D548185D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19806D0-93E9-2947-AF32-32DC2340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A36E01-402B-C743-9E57-B39EE6B2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8217FBD0-71F5-BF42-8F12-6ADF281FA61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BC2DD7-D62A-7644-8091-3EC684F6A184}" type="datetimeFigureOut">
              <a:rPr kumimoji="1" lang="zh-TW" altLang="en-US" smtClean="0"/>
              <a:pPr/>
              <a:t>2023/3/27</a:t>
            </a:fld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95460C0-4BAD-114E-B773-5A0A48F5DB4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C8C60-D64C-8A44-A453-69A2AD5EF5D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638063F-C5C0-7C42-B825-93136A969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sp>
        <p:nvSpPr>
          <p:cNvPr id="9" name="圓角矩形 8">
            <a:extLst>
              <a:ext uri="{FF2B5EF4-FFF2-40B4-BE49-F238E27FC236}">
                <a16:creationId xmlns:a16="http://schemas.microsoft.com/office/drawing/2014/main" id="{4B560B6B-773F-2F4B-95D7-2E41EF5E6AF6}"/>
              </a:ext>
            </a:extLst>
          </p:cNvPr>
          <p:cNvSpPr/>
          <p:nvPr userDrawn="1"/>
        </p:nvSpPr>
        <p:spPr>
          <a:xfrm>
            <a:off x="397412" y="380150"/>
            <a:ext cx="11397174" cy="6106571"/>
          </a:xfrm>
          <a:prstGeom prst="roundRect">
            <a:avLst>
              <a:gd name="adj" fmla="val 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8B80A69-9F0F-344A-97EB-C664E2683E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9051" y="6099147"/>
            <a:ext cx="284125" cy="22465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ED89F1F-B976-614C-AEE7-C895504217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786" y="558800"/>
            <a:ext cx="284125" cy="224657"/>
          </a:xfrm>
          <a:prstGeom prst="rect">
            <a:avLst/>
          </a:prstGeom>
        </p:spPr>
      </p:pic>
      <p:sp>
        <p:nvSpPr>
          <p:cNvPr id="12" name="圓角矩形 11">
            <a:extLst>
              <a:ext uri="{FF2B5EF4-FFF2-40B4-BE49-F238E27FC236}">
                <a16:creationId xmlns:a16="http://schemas.microsoft.com/office/drawing/2014/main" id="{B53A4CFF-3AD5-9940-A13D-60DC0ADD14BF}"/>
              </a:ext>
            </a:extLst>
          </p:cNvPr>
          <p:cNvSpPr/>
          <p:nvPr userDrawn="1"/>
        </p:nvSpPr>
        <p:spPr>
          <a:xfrm rot="5400000" flipH="1">
            <a:off x="3145311" y="3361870"/>
            <a:ext cx="36000" cy="6656051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34C7E37A-DFD9-2F44-A2AF-C9D66F6CFE41}"/>
              </a:ext>
            </a:extLst>
          </p:cNvPr>
          <p:cNvSpPr/>
          <p:nvPr userDrawn="1"/>
        </p:nvSpPr>
        <p:spPr>
          <a:xfrm rot="5400000" flipH="1">
            <a:off x="9131111" y="-3166537"/>
            <a:ext cx="36000" cy="6656051"/>
          </a:xfrm>
          <a:prstGeom prst="roundRect">
            <a:avLst>
              <a:gd name="adj" fmla="val 50000"/>
            </a:avLst>
          </a:prstGeom>
          <a:solidFill>
            <a:srgbClr val="BFA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6338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藍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7E6ED6CF-9CEA-E041-86CA-2FC3E3484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2C80450-2415-7B4F-8C0B-506619F2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6EC-EC37-465C-BEDA-0D0B838B6A3D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871497C-85E0-2F46-B7E9-56648F5F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637A74E-0909-8243-BF36-E6EDBA06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D9034EB-CA41-2247-A6C4-7BE69C1CE2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873" y="137540"/>
            <a:ext cx="432619" cy="4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灰logo線條（純底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DCDB3F6-5DF5-EB43-94AD-A2B9E5F7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FD71-D331-48A9-A127-7BC152BA401A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25B7125-8031-9543-B8C5-2E7C0629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4DEA08-6849-AF42-ACF2-68222B5E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309C28-8E58-EB45-AFBB-2E416917C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9688" y="134535"/>
            <a:ext cx="432619" cy="432619"/>
          </a:xfrm>
          <a:prstGeom prst="rect">
            <a:avLst/>
          </a:prstGeom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7332DAE5-AB44-0E41-97EA-C9446D139998}"/>
              </a:ext>
            </a:extLst>
          </p:cNvPr>
          <p:cNvSpPr/>
          <p:nvPr userDrawn="1"/>
        </p:nvSpPr>
        <p:spPr>
          <a:xfrm rot="5400000" flipH="1">
            <a:off x="9862828" y="-2990545"/>
            <a:ext cx="18000" cy="6656051"/>
          </a:xfrm>
          <a:prstGeom prst="roundRect">
            <a:avLst>
              <a:gd name="adj" fmla="val 50000"/>
            </a:avLst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DBC801B7-28AA-D440-A43A-6BACEC5E7674}"/>
              </a:ext>
            </a:extLst>
          </p:cNvPr>
          <p:cNvSpPr/>
          <p:nvPr userDrawn="1"/>
        </p:nvSpPr>
        <p:spPr>
          <a:xfrm rot="5400000" flipH="1">
            <a:off x="2311168" y="-2990547"/>
            <a:ext cx="18000" cy="6656051"/>
          </a:xfrm>
          <a:prstGeom prst="roundRect">
            <a:avLst>
              <a:gd name="adj" fmla="val 50000"/>
            </a:avLst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2820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2624CB-E5A1-7F43-879D-919EFA6F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8BDD43-D348-DB4F-88FF-2B714A28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643AF8D-8224-8C48-B466-E5E89AFC0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8C443B-A9C3-2A47-A1B1-29977D3D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D385-E80E-4212-8890-CD41E1A6CF25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BEFE2C-6B99-5D4C-A51C-A874C9EC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E30122-D547-C047-9BAC-9EFF63BC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781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317BD64-C1D7-6C42-B095-1F5FF299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A2B1E9-74B5-D647-9B16-70695AE0A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3130ED-80CA-3F49-A97E-99D06D93D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576E-A3C7-4484-8D52-6F00A7AE5579}" type="datetime1">
              <a:rPr kumimoji="1" lang="zh-TW" altLang="en-US" smtClean="0"/>
              <a:t>2023/3/27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BC97BC-2651-AB45-8517-5C54FCB97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615715-357A-D343-8641-FAE7563F9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8C60-D64C-8A44-A453-69A2AD5EF5D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67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811C45E-9A57-4A41-B4E9-31E52095E226}"/>
              </a:ext>
            </a:extLst>
          </p:cNvPr>
          <p:cNvSpPr txBox="1">
            <a:spLocks/>
          </p:cNvSpPr>
          <p:nvPr/>
        </p:nvSpPr>
        <p:spPr>
          <a:xfrm>
            <a:off x="4879731" y="2587887"/>
            <a:ext cx="6905867" cy="1314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8000" b="1" spc="300" dirty="0">
                <a:solidFill>
                  <a:srgbClr val="8989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創業構想</a:t>
            </a:r>
            <a:r>
              <a:rPr kumimoji="1" lang="zh-TW" altLang="en-US" sz="8000" b="1" spc="300" dirty="0" smtClean="0">
                <a:solidFill>
                  <a:srgbClr val="8989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標題</a:t>
            </a:r>
            <a:endParaRPr kumimoji="1" lang="zh-TW" altLang="en-US" sz="8000" b="1" spc="300" dirty="0">
              <a:solidFill>
                <a:srgbClr val="89898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Noto Sans CJK TC Medium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A608A69B-6C46-0544-9D4F-D4C7335BA13B}"/>
              </a:ext>
            </a:extLst>
          </p:cNvPr>
          <p:cNvSpPr txBox="1">
            <a:spLocks/>
          </p:cNvSpPr>
          <p:nvPr/>
        </p:nvSpPr>
        <p:spPr>
          <a:xfrm>
            <a:off x="4879731" y="4000500"/>
            <a:ext cx="5563963" cy="12876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kumimoji="1" lang="zh-TW" altLang="en-US" sz="2400" dirty="0" smtClean="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TC Medium" charset="-120"/>
              </a:rPr>
              <a:t>團隊名稱：</a:t>
            </a:r>
            <a:endParaRPr kumimoji="1" lang="en-US" altLang="zh-TW" sz="2400" dirty="0" smtClean="0">
              <a:solidFill>
                <a:srgbClr val="89898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TC Medium" charset="-120"/>
            </a:endParaRPr>
          </a:p>
          <a:p>
            <a:pPr marL="0" indent="0" algn="just">
              <a:buNone/>
            </a:pPr>
            <a:r>
              <a:rPr kumimoji="1" lang="zh-TW" altLang="en-US" sz="2400" dirty="0" smtClean="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TC Medium" charset="-120"/>
              </a:rPr>
              <a:t>團隊成員：</a:t>
            </a:r>
            <a:endParaRPr kumimoji="1" lang="en-US" altLang="zh-TW" sz="2400" dirty="0" smtClean="0">
              <a:solidFill>
                <a:srgbClr val="89898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TC Medium" charset="-120"/>
            </a:endParaRPr>
          </a:p>
          <a:p>
            <a:pPr marL="0" indent="0" algn="just">
              <a:buNone/>
            </a:pPr>
            <a:r>
              <a:rPr kumimoji="1" lang="zh-TW" altLang="en-US" sz="2400" dirty="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TC Medium" charset="-120"/>
              </a:rPr>
              <a:t>指導</a:t>
            </a:r>
            <a:r>
              <a:rPr kumimoji="1" lang="zh-TW" altLang="en-US" sz="2400" dirty="0" smtClean="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TC Medium" charset="-120"/>
              </a:rPr>
              <a:t>老師：服務單位 </a:t>
            </a:r>
            <a:r>
              <a:rPr kumimoji="1" lang="en-US" altLang="zh-TW" sz="2400" dirty="0" smtClean="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TC Medium" charset="-120"/>
              </a:rPr>
              <a:t>/</a:t>
            </a:r>
            <a:r>
              <a:rPr kumimoji="1" lang="zh-TW" altLang="en-US" sz="2400" dirty="0" smtClean="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TC Medium" charset="-120"/>
              </a:rPr>
              <a:t> 全名 </a:t>
            </a:r>
            <a:r>
              <a:rPr kumimoji="1" lang="en-US" altLang="zh-TW" sz="2400" dirty="0" smtClean="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TC Medium" charset="-120"/>
              </a:rPr>
              <a:t>/</a:t>
            </a:r>
            <a:r>
              <a:rPr kumimoji="1" lang="zh-TW" altLang="en-US" sz="2400" dirty="0" smtClean="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TC Medium" charset="-120"/>
              </a:rPr>
              <a:t> 職稱</a:t>
            </a:r>
            <a:endParaRPr kumimoji="1" lang="zh-TW" altLang="en-US" sz="2400" dirty="0">
              <a:solidFill>
                <a:srgbClr val="89898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TC Medium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1</a:t>
            </a:fld>
            <a:endParaRPr kumimoji="1" lang="zh-TW" altLang="en-US"/>
          </a:p>
        </p:txBody>
      </p:sp>
      <p:sp>
        <p:nvSpPr>
          <p:cNvPr id="7" name="Google Shape;110;p1"/>
          <p:cNvSpPr txBox="1"/>
          <p:nvPr/>
        </p:nvSpPr>
        <p:spPr>
          <a:xfrm>
            <a:off x="3551271" y="6156315"/>
            <a:ext cx="5089458" cy="40006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zh-TW" sz="20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創業營運計畫書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</a:t>
            </a:r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超過20</a:t>
            </a:r>
            <a:r>
              <a:rPr lang="zh-TW" altLang="zh-TW" sz="2000" dirty="0" smtClean="0">
                <a:solidFill>
                  <a:schemeClr val="bg1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，含封面頁</a:t>
            </a:r>
            <a:r>
              <a:rPr lang="zh-TW" sz="20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38200" y="6156315"/>
            <a:ext cx="2743200" cy="365125"/>
          </a:xfrm>
        </p:spPr>
        <p:txBody>
          <a:bodyPr/>
          <a:lstStyle/>
          <a:p>
            <a:fld id="{27CC645F-564E-4CC2-88DC-0ECEE88553A4}" type="datetime1">
              <a:rPr kumimoji="1" lang="zh-TW" altLang="en-US" smtClean="0"/>
              <a:t>2023/3/27</a:t>
            </a:fld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66069" y="107173"/>
            <a:ext cx="836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B499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2800" b="1" dirty="0">
                <a:solidFill>
                  <a:srgbClr val="B499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年第二屆「創業有</a:t>
            </a:r>
            <a:r>
              <a:rPr lang="en-US" altLang="zh-TW" sz="2800" b="1" dirty="0">
                <a:solidFill>
                  <a:srgbClr val="B499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Fu </a:t>
            </a:r>
            <a:r>
              <a:rPr lang="zh-TW" altLang="en-US" sz="2800" b="1" dirty="0">
                <a:solidFill>
                  <a:srgbClr val="B499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輔人新創」創新創業競賽</a:t>
            </a:r>
          </a:p>
        </p:txBody>
      </p:sp>
    </p:spTree>
    <p:extLst>
      <p:ext uri="{BB962C8B-B14F-4D97-AF65-F5344CB8AC3E}">
        <p14:creationId xmlns:p14="http://schemas.microsoft.com/office/powerpoint/2010/main" val="31116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8C60-D64C-8A44-A453-69A2AD5EF5D6}" type="slidenum">
              <a:rPr kumimoji="1" lang="zh-TW" altLang="en-US" smtClean="0"/>
              <a:t>2</a:t>
            </a:fld>
            <a:endParaRPr kumimoji="1"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CF4D0D5-5167-A848-A179-BFF916BE0BF9}"/>
              </a:ext>
            </a:extLst>
          </p:cNvPr>
          <p:cNvSpPr txBox="1">
            <a:spLocks/>
          </p:cNvSpPr>
          <p:nvPr/>
        </p:nvSpPr>
        <p:spPr>
          <a:xfrm>
            <a:off x="1090646" y="409761"/>
            <a:ext cx="7253254" cy="63936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pc="300" dirty="0">
                <a:solidFill>
                  <a:srgbClr val="8989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Noto Sans CJK TC Medium" charset="-120"/>
              </a:rPr>
              <a:t>創業營運計畫書項目說明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59423" y="1122044"/>
            <a:ext cx="982100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ea1ChtPeriod"/>
            </a:pP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產品構想說明：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該產品／服務能解決顧客什麼問題？滿足何種需求？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產品／服務之創新性與核心技術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技術之可行性、與本校實驗室之關聯及其授權使用之自由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已有發展原型或經概念驗證？若無，請簡述概念驗證之計畫</a:t>
            </a:r>
          </a:p>
          <a:p>
            <a:pPr marL="342900" indent="-342900">
              <a:buFont typeface="+mj-ea"/>
              <a:buAutoNum type="ea1ChtPeriod"/>
            </a:pP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市場與規模大小、爭優勢分析</a:t>
            </a: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市場與規模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既有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及潛在主要競爭者之市佔率與優、劣勢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2.3.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本案產品服務之競爭優勢與預估市佔率</a:t>
            </a:r>
          </a:p>
          <a:p>
            <a:pPr marL="342900" indent="-342900">
              <a:buFont typeface="+mj-ea"/>
              <a:buAutoNum type="ea1ChtPeriod"/>
            </a:pP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營運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如何製造、銷售或進入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通路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取得第一筆訂單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與定價策略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獲利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、中、長期之營運規劃</a:t>
            </a:r>
          </a:p>
          <a:p>
            <a:pPr marL="342900" indent="-342900">
              <a:buFont typeface="+mj-ea"/>
              <a:buAutoNum type="ea1ChtPeriod"/>
            </a:pP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資金結構（包括自有資金、貸款金額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收入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來源（技術授權、授權經銷或是自行銷售？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使用方式／比例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</a:p>
          <a:p>
            <a:pPr marL="342900" indent="-342900">
              <a:buFont typeface="+mj-ea"/>
              <a:buAutoNum type="ea1ChtPeriod"/>
            </a:pP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陣容介紹與獲獎經歷</a:t>
            </a:r>
            <a:r>
              <a:rPr lang="zh-TW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成員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組成與主責業務分工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成員獲獎經歷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有非團隊成員之合作夥伴（例如業師與顧問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掌握之產品相關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專利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83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267</Words>
  <Application>Microsoft Office PowerPoint</Application>
  <PresentationFormat>寬螢幕</PresentationFormat>
  <Paragraphs>34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Microsoft YaHei</vt:lpstr>
      <vt:lpstr>Noto Sans CJK TC Medium</vt:lpstr>
      <vt:lpstr>Microsoft JhengHei</vt:lpstr>
      <vt:lpstr>Microsoft JhengHei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GA460M</cp:lastModifiedBy>
  <cp:revision>9</cp:revision>
  <dcterms:created xsi:type="dcterms:W3CDTF">2021-10-01T07:08:25Z</dcterms:created>
  <dcterms:modified xsi:type="dcterms:W3CDTF">2023-03-27T03:04:40Z</dcterms:modified>
</cp:coreProperties>
</file>