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">
          <p15:clr>
            <a:srgbClr val="A4A3A4"/>
          </p15:clr>
        </p15:guide>
        <p15:guide id="2" orient="horz" pos="4315">
          <p15:clr>
            <a:srgbClr val="A4A3A4"/>
          </p15:clr>
        </p15:guide>
        <p15:guide id="3" orient="horz">
          <p15:clr>
            <a:srgbClr val="A4A3A4"/>
          </p15:clr>
        </p15:guide>
        <p15:guide id="4" pos="76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" roundtripDataSignature="AMtx7mj4Bn5iVvQUNkud7V3qIGwBUTSD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5" y="48"/>
      </p:cViewPr>
      <p:guideLst>
        <p:guide pos="7"/>
        <p:guide orient="horz" pos="4315"/>
        <p:guide orient="horz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4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FDE6B-BDD1-41D4-9714-1FE5CEE38B8B}" type="datetimeFigureOut">
              <a:rPr lang="zh-TW" altLang="en-US" smtClean="0"/>
              <a:t>2024/11/1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935C1-BF96-4AB4-9098-61A59044D2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317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9" name="Google Shape;19;p7"/>
          <p:cNvPicPr preferRelativeResize="0"/>
          <p:nvPr/>
        </p:nvPicPr>
        <p:blipFill rotWithShape="1">
          <a:blip r:embed="rId2">
            <a:alphaModFix amt="83000"/>
          </a:blip>
          <a:srcRect l="6999" r="35982"/>
          <a:stretch/>
        </p:blipFill>
        <p:spPr>
          <a:xfrm>
            <a:off x="7288534" y="-17896"/>
            <a:ext cx="5895022" cy="689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7"/>
          <p:cNvPicPr preferRelativeResize="0"/>
          <p:nvPr/>
        </p:nvPicPr>
        <p:blipFill rotWithShape="1">
          <a:blip r:embed="rId3">
            <a:alphaModFix/>
          </a:blip>
          <a:srcRect l="3358"/>
          <a:stretch/>
        </p:blipFill>
        <p:spPr>
          <a:xfrm>
            <a:off x="-45437" y="-17896"/>
            <a:ext cx="8751727" cy="689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7"/>
          <p:cNvPicPr preferRelativeResize="0"/>
          <p:nvPr/>
        </p:nvPicPr>
        <p:blipFill rotWithShape="1">
          <a:blip r:embed="rId4">
            <a:alphaModFix amt="27000"/>
          </a:blip>
          <a:srcRect b="21743"/>
          <a:stretch/>
        </p:blipFill>
        <p:spPr>
          <a:xfrm>
            <a:off x="5057323" y="4258921"/>
            <a:ext cx="3862379" cy="2811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7"/>
          <p:cNvCxnSpPr/>
          <p:nvPr/>
        </p:nvCxnSpPr>
        <p:spPr>
          <a:xfrm>
            <a:off x="7007553" y="-306502"/>
            <a:ext cx="771110" cy="3735501"/>
          </a:xfrm>
          <a:prstGeom prst="straightConnector1">
            <a:avLst/>
          </a:prstGeom>
          <a:noFill/>
          <a:ln w="63500" cap="rnd" cmpd="sng">
            <a:solidFill>
              <a:srgbClr val="C0A57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7"/>
          <p:cNvCxnSpPr/>
          <p:nvPr/>
        </p:nvCxnSpPr>
        <p:spPr>
          <a:xfrm>
            <a:off x="7240044" y="-198375"/>
            <a:ext cx="1511859" cy="7268493"/>
          </a:xfrm>
          <a:prstGeom prst="straightConnector1">
            <a:avLst/>
          </a:prstGeom>
          <a:noFill/>
          <a:ln w="117475" cap="rnd" cmpd="sng">
            <a:solidFill>
              <a:srgbClr val="C0A57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7"/>
          <p:cNvCxnSpPr/>
          <p:nvPr/>
        </p:nvCxnSpPr>
        <p:spPr>
          <a:xfrm>
            <a:off x="8414838" y="4258921"/>
            <a:ext cx="585113" cy="2811197"/>
          </a:xfrm>
          <a:prstGeom prst="straightConnector1">
            <a:avLst/>
          </a:prstGeom>
          <a:noFill/>
          <a:ln w="63500" cap="rnd" cmpd="sng">
            <a:solidFill>
              <a:srgbClr val="C0A57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目錄投影片">
  <p:cSld name="目錄投影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9" name="Google Shape;29;p8"/>
          <p:cNvPicPr preferRelativeResize="0"/>
          <p:nvPr/>
        </p:nvPicPr>
        <p:blipFill rotWithShape="1">
          <a:blip r:embed="rId2">
            <a:alphaModFix/>
          </a:blip>
          <a:srcRect l="-75"/>
          <a:stretch/>
        </p:blipFill>
        <p:spPr>
          <a:xfrm>
            <a:off x="-248046" y="-169071"/>
            <a:ext cx="12834396" cy="7196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8"/>
          <p:cNvGrpSpPr/>
          <p:nvPr/>
        </p:nvGrpSpPr>
        <p:grpSpPr>
          <a:xfrm>
            <a:off x="-414669" y="1213626"/>
            <a:ext cx="4125432" cy="4430748"/>
            <a:chOff x="-414669" y="1213626"/>
            <a:chExt cx="4125432" cy="4430748"/>
          </a:xfrm>
        </p:grpSpPr>
        <p:sp>
          <p:nvSpPr>
            <p:cNvPr id="31" name="Google Shape;31;p8"/>
            <p:cNvSpPr/>
            <p:nvPr/>
          </p:nvSpPr>
          <p:spPr>
            <a:xfrm rot="5400000">
              <a:off x="-365069" y="1568542"/>
              <a:ext cx="4430748" cy="3720915"/>
            </a:xfrm>
            <a:custGeom>
              <a:avLst/>
              <a:gdLst/>
              <a:ahLst/>
              <a:cxnLst/>
              <a:rect l="l" t="t" r="r" b="b"/>
              <a:pathLst>
                <a:path w="6865937" h="5765971" extrusionOk="0">
                  <a:moveTo>
                    <a:pt x="0" y="5765971"/>
                  </a:moveTo>
                  <a:lnTo>
                    <a:pt x="0" y="2036211"/>
                  </a:lnTo>
                  <a:lnTo>
                    <a:pt x="7939" y="2036211"/>
                  </a:lnTo>
                  <a:lnTo>
                    <a:pt x="3436937" y="0"/>
                  </a:lnTo>
                  <a:lnTo>
                    <a:pt x="6865937" y="2036212"/>
                  </a:lnTo>
                  <a:lnTo>
                    <a:pt x="6858000" y="2036212"/>
                  </a:lnTo>
                  <a:lnTo>
                    <a:pt x="6858000" y="5765971"/>
                  </a:lnTo>
                  <a:close/>
                </a:path>
              </a:pathLst>
            </a:custGeom>
            <a:solidFill>
              <a:srgbClr val="0052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-414669" y="1502104"/>
              <a:ext cx="3720916" cy="3845532"/>
            </a:xfrm>
            <a:custGeom>
              <a:avLst/>
              <a:gdLst/>
              <a:ahLst/>
              <a:cxnLst/>
              <a:rect l="l" t="t" r="r" b="b"/>
              <a:pathLst>
                <a:path w="4125432" h="4412512" extrusionOk="0">
                  <a:moveTo>
                    <a:pt x="148856" y="0"/>
                  </a:moveTo>
                  <a:lnTo>
                    <a:pt x="2828260" y="0"/>
                  </a:lnTo>
                  <a:lnTo>
                    <a:pt x="4125432" y="2169042"/>
                  </a:lnTo>
                  <a:lnTo>
                    <a:pt x="2817628" y="4412512"/>
                  </a:lnTo>
                  <a:lnTo>
                    <a:pt x="0" y="4412512"/>
                  </a:lnTo>
                </a:path>
              </a:pathLst>
            </a:custGeom>
            <a:noFill/>
            <a:ln w="1397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１">
  <p:cSld name="空白１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7" name="Google Shape;37;p9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-25396" y="0"/>
            <a:ext cx="12192000" cy="6972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9"/>
          <p:cNvGrpSpPr/>
          <p:nvPr/>
        </p:nvGrpSpPr>
        <p:grpSpPr>
          <a:xfrm>
            <a:off x="-1033251" y="419432"/>
            <a:ext cx="14207711" cy="18002"/>
            <a:chOff x="-1183403" y="1390128"/>
            <a:chExt cx="14207711" cy="18002"/>
          </a:xfrm>
        </p:grpSpPr>
        <p:sp>
          <p:nvSpPr>
            <p:cNvPr id="39" name="Google Shape;39;p9"/>
            <p:cNvSpPr/>
            <p:nvPr/>
          </p:nvSpPr>
          <p:spPr>
            <a:xfrm rot="5400000" flipH="1">
              <a:off x="9687282" y="-1928895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9"/>
            <p:cNvSpPr/>
            <p:nvPr/>
          </p:nvSpPr>
          <p:spPr>
            <a:xfrm rot="5400000" flipH="1">
              <a:off x="2135622" y="-1928897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rgbClr val="0052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9"/>
          <p:cNvSpPr/>
          <p:nvPr/>
        </p:nvSpPr>
        <p:spPr>
          <a:xfrm rot="-54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9"/>
          <p:cNvSpPr/>
          <p:nvPr/>
        </p:nvSpPr>
        <p:spPr>
          <a:xfrm rot="-54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35" y="6421924"/>
            <a:ext cx="1616129" cy="33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1922" y="218751"/>
            <a:ext cx="437357" cy="43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1113" y="3617802"/>
            <a:ext cx="12192000" cy="30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２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-25396" y="0"/>
            <a:ext cx="12192000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"/>
          <p:cNvSpPr/>
          <p:nvPr/>
        </p:nvSpPr>
        <p:spPr>
          <a:xfrm rot="-54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0"/>
          <p:cNvSpPr/>
          <p:nvPr/>
        </p:nvSpPr>
        <p:spPr>
          <a:xfrm rot="-54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35" y="6421924"/>
            <a:ext cx="1616129" cy="33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1113" y="3617802"/>
            <a:ext cx="12192000" cy="30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/>
          <p:cNvPicPr preferRelativeResize="0"/>
          <p:nvPr/>
        </p:nvPicPr>
        <p:blipFill rotWithShape="1">
          <a:blip r:embed="rId5">
            <a:alphaModFix amt="10000"/>
          </a:blip>
          <a:srcRect t="24943"/>
          <a:stretch/>
        </p:blipFill>
        <p:spPr>
          <a:xfrm>
            <a:off x="8808596" y="-128451"/>
            <a:ext cx="3490208" cy="2436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３">
  <p:cSld name="空白３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-25396" y="0"/>
            <a:ext cx="12192000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" name="Google Shape;61;p11"/>
          <p:cNvSpPr/>
          <p:nvPr/>
        </p:nvSpPr>
        <p:spPr>
          <a:xfrm rot="-5400000">
            <a:off x="5829302" y="495300"/>
            <a:ext cx="533399" cy="12192000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1"/>
          <p:cNvSpPr/>
          <p:nvPr/>
        </p:nvSpPr>
        <p:spPr>
          <a:xfrm rot="-5400000">
            <a:off x="6073138" y="214697"/>
            <a:ext cx="45719" cy="12192000"/>
          </a:xfrm>
          <a:prstGeom prst="rect">
            <a:avLst/>
          </a:prstGeom>
          <a:solidFill>
            <a:srgbClr val="C0A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35" y="6421924"/>
            <a:ext cx="1616129" cy="33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 rotWithShape="1">
          <a:blip r:embed="rId4">
            <a:alphaModFix amt="10000"/>
          </a:blip>
          <a:srcRect t="24943"/>
          <a:stretch/>
        </p:blipFill>
        <p:spPr>
          <a:xfrm>
            <a:off x="8808596" y="-128451"/>
            <a:ext cx="3490208" cy="2436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qmIbmna6FtHWLIj6WABQFKAH21qrpzJf?usp=drive_lin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/>
          <p:nvPr/>
        </p:nvSpPr>
        <p:spPr>
          <a:xfrm>
            <a:off x="386195" y="2606802"/>
            <a:ext cx="2794000" cy="195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團隊名稱：</a:t>
            </a:r>
            <a:endParaRPr sz="2800" b="0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團隊成員：</a:t>
            </a:r>
            <a:endParaRPr sz="2800" b="0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0" i="0" u="none" strike="noStrike" cap="none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指導老師：</a:t>
            </a:r>
            <a:endParaRPr sz="2800" b="0" i="0" u="none" strike="noStrike" cap="none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92363" y="1490420"/>
            <a:ext cx="703654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i="0" u="none" strike="noStrike" cap="none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主題</a:t>
            </a:r>
            <a:r>
              <a:rPr lang="zh-TW" sz="6000" b="1" i="0" u="none" strike="noStrike" cap="none" dirty="0" smtClean="0">
                <a:solidFill>
                  <a:srgbClr val="F2F2F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名稱</a:t>
            </a:r>
            <a:endParaRPr sz="6000" b="1" dirty="0">
              <a:solidFill>
                <a:srgbClr val="F2F2F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1" name="Google Shape;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22" y="233689"/>
            <a:ext cx="2707573" cy="5675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/>
          <p:nvPr/>
        </p:nvSpPr>
        <p:spPr>
          <a:xfrm>
            <a:off x="306366" y="5033819"/>
            <a:ext cx="740599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 本簡報僅提供範本，團隊可以自行增修或調整順序</a:t>
            </a:r>
            <a:r>
              <a:rPr lang="zh-TW" sz="1800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</a:t>
            </a:r>
            <a:r>
              <a:rPr lang="zh-TW" altLang="en-US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美編排版設計</a:t>
            </a:r>
            <a:r>
              <a:rPr lang="zh-TW" sz="1800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 </a:t>
            </a: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 簡報</a:t>
            </a:r>
            <a:r>
              <a:rPr lang="zh-TW" sz="1800" u="sng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頁數不限</a:t>
            </a: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，請留意初審皆為</a:t>
            </a:r>
            <a:r>
              <a:rPr lang="zh-TW" sz="1800" u="sng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書面</a:t>
            </a:r>
            <a:r>
              <a:rPr lang="zh-TW" sz="180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，請於簡報中詳述你的創業構想，評委們才能確實了解團隊想做的事情唷! )</a:t>
            </a:r>
            <a:endParaRPr sz="180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" name="Google Shape;7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92363" y="958815"/>
            <a:ext cx="68996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第四屆「創業有</a:t>
            </a: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 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輔人新創」校園創新創業競賽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9328727" y="233689"/>
            <a:ext cx="3463637" cy="1256146"/>
          </a:xfrm>
          <a:prstGeom prst="roundRect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範本參考</a:t>
            </a:r>
            <a:endParaRPr lang="zh-TW" altLang="en-US" sz="5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/>
          <p:nvPr/>
        </p:nvSpPr>
        <p:spPr>
          <a:xfrm>
            <a:off x="5656919" y="1074256"/>
            <a:ext cx="3175321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3200"/>
              <a:buFont typeface="Microsoft YaHei"/>
              <a:buNone/>
            </a:pPr>
            <a:r>
              <a:rPr lang="zh-TW" sz="3200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項目一</a:t>
            </a:r>
            <a:endParaRPr sz="4000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5610845" y="3109680"/>
            <a:ext cx="3175321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3200"/>
              <a:buFont typeface="Microsoft YaHei"/>
              <a:buNone/>
            </a:pPr>
            <a:r>
              <a:rPr lang="zh-TW" sz="3200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項目二</a:t>
            </a:r>
            <a:endParaRPr sz="4000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" name="Google Shape;80;p2"/>
          <p:cNvSpPr txBox="1"/>
          <p:nvPr/>
        </p:nvSpPr>
        <p:spPr>
          <a:xfrm>
            <a:off x="5610846" y="5144384"/>
            <a:ext cx="3175321" cy="63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3200"/>
              <a:buFont typeface="Microsoft YaHei"/>
              <a:buNone/>
            </a:pPr>
            <a:r>
              <a:rPr lang="zh-TW" sz="3200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項目三</a:t>
            </a:r>
            <a:endParaRPr sz="4000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649" y="1219378"/>
            <a:ext cx="295779" cy="34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648" y="5289506"/>
            <a:ext cx="295779" cy="34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647" y="3254442"/>
            <a:ext cx="295779" cy="34911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"/>
          <p:cNvSpPr txBox="1"/>
          <p:nvPr/>
        </p:nvSpPr>
        <p:spPr>
          <a:xfrm>
            <a:off x="518393" y="2280484"/>
            <a:ext cx="150830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rgbClr val="F2F2F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目錄</a:t>
            </a: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/>
        </p:nvSpPr>
        <p:spPr>
          <a:xfrm>
            <a:off x="539983" y="680048"/>
            <a:ext cx="87334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創業營運計畫書項目參考說明(1/3) (可自行增修)</a:t>
            </a:r>
            <a:endParaRPr/>
          </a:p>
        </p:txBody>
      </p:sp>
      <p:sp>
        <p:nvSpPr>
          <p:cNvPr id="91" name="Google Shape;91;p3"/>
          <p:cNvSpPr/>
          <p:nvPr/>
        </p:nvSpPr>
        <p:spPr>
          <a:xfrm rot="-5400000">
            <a:off x="355567" y="906931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39983" y="1203268"/>
            <a:ext cx="9328592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想要解決什麼問題？ 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我們觀察到市場有什麼需求或是痛點尚未被解決的。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我們提供的解決方案：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包含產品 / 服務的特色說明。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能解決顧客什麼問題？或滿足何種需求？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產品／服務有何創新性或核心技術？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市場分析：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目標族群是誰？特色是什麼？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市場規模多少？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競品分析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" name="Google Shape;9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/>
        </p:nvSpPr>
        <p:spPr>
          <a:xfrm>
            <a:off x="539983" y="560521"/>
            <a:ext cx="58512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創業營運計畫書項目參考說明 (2/3)</a:t>
            </a:r>
            <a:endParaRPr sz="2800" b="1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9" name="Google Shape;99;p4"/>
          <p:cNvSpPr/>
          <p:nvPr/>
        </p:nvSpPr>
        <p:spPr>
          <a:xfrm rot="-5400000">
            <a:off x="355567" y="787404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539975" y="936950"/>
            <a:ext cx="580650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商業模式：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成本、定價、及獲利方式。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架構可參考</a:t>
            </a: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右圖</a:t>
            </a: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商業模式九宮格。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行銷策略：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如何接觸到我們要的目標客群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產品／服務有何創新性或核心技術？ 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團隊陣容背景介紹：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科系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Microsoft JhengHei"/>
              <a:buAutoNum type="circleNumWdWhitePlain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在團隊擔任何種角色或負責哪些業務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有何專長，是否為團隊提供的產品/服務有幫助?</a:t>
            </a:r>
            <a:endParaRPr dirty="0"/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過往經驗( 社團幹部、工作、競賽等皆可 )</a:t>
            </a:r>
            <a:endParaRPr dirty="0"/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Noto Sans Symbols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其他合作夥伴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3114" y="1205123"/>
            <a:ext cx="6716485" cy="365312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 txBox="1"/>
          <p:nvPr/>
        </p:nvSpPr>
        <p:spPr>
          <a:xfrm>
            <a:off x="539983" y="560521"/>
            <a:ext cx="58833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527E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創業營運計畫書項目參考說明(3/3)</a:t>
            </a:r>
            <a:endParaRPr sz="2800" b="1">
              <a:solidFill>
                <a:srgbClr val="00527E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8" name="Google Shape;108;p5"/>
          <p:cNvSpPr/>
          <p:nvPr/>
        </p:nvSpPr>
        <p:spPr>
          <a:xfrm rot="-5400000">
            <a:off x="355567" y="787404"/>
            <a:ext cx="326868" cy="60027"/>
          </a:xfrm>
          <a:prstGeom prst="rect">
            <a:avLst/>
          </a:prstGeom>
          <a:solidFill>
            <a:srgbClr val="005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539975" y="936950"/>
            <a:ext cx="80706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經費規劃：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例如：</a:t>
            </a: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年損益表，請參考右圖</a:t>
            </a:r>
            <a:r>
              <a:rPr 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(</a:t>
            </a: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 點我，下載損益表 </a:t>
            </a:r>
            <a:r>
              <a:rPr lang="en-US" altLang="zh-TW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Excel</a:t>
            </a:r>
            <a:r>
              <a:rPr lang="zh-TW" altLang="en-US" sz="1600" b="0" i="0" u="none" strike="noStrike" cap="none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 </a:t>
            </a:r>
            <a:r>
              <a:rPr lang="zh-TW" altLang="en-US" sz="1600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檔。 </a:t>
            </a:r>
            <a:r>
              <a:rPr lang="en-US" altLang="zh-TW" sz="1600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)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Calibri"/>
              <a:buAutoNum type="arabicPeriod"/>
            </a:pPr>
            <a:r>
              <a:rPr lang="zh-TW" sz="1600" dirty="0" smtClean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附件</a:t>
            </a:r>
            <a:r>
              <a:rPr lang="zh-TW" sz="1600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sz="1600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00100" marR="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527E"/>
              </a:buClr>
              <a:buSzPts val="1600"/>
              <a:buFont typeface="Wingdings" panose="05000000000000000000" pitchFamily="2" charset="2"/>
              <a:buAutoNum type="circleNumWdWhitePlain"/>
            </a:pPr>
            <a:r>
              <a:rPr lang="zh-TW" sz="1600" b="0" i="0" u="none" strike="noStrike" cap="none" dirty="0">
                <a:solidFill>
                  <a:srgbClr val="00527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其他對提案有加分之說明或佐證資料等。</a:t>
            </a:r>
            <a:endParaRPr sz="1600" b="0" i="0" u="none" strike="noStrike" cap="none" dirty="0">
              <a:solidFill>
                <a:srgbClr val="00527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" name="Google Shape;1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7037" r="14400" b="42593"/>
          <a:stretch/>
        </p:blipFill>
        <p:spPr>
          <a:xfrm>
            <a:off x="5971886" y="772610"/>
            <a:ext cx="6118514" cy="5547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348</Words>
  <Application>Microsoft Office PowerPoint</Application>
  <PresentationFormat>寬螢幕</PresentationFormat>
  <Paragraphs>47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3" baseType="lpstr">
      <vt:lpstr>Microsoft YaHei</vt:lpstr>
      <vt:lpstr>Noto Sans Symbols</vt:lpstr>
      <vt:lpstr>Microsoft JhengHei</vt:lpstr>
      <vt:lpstr>Microsoft JhengHei</vt:lpstr>
      <vt:lpstr>Arial</vt:lpstr>
      <vt:lpstr>Calibri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GA460M</cp:lastModifiedBy>
  <cp:revision>6</cp:revision>
  <cp:lastPrinted>2024-11-01T02:25:56Z</cp:lastPrinted>
  <dcterms:created xsi:type="dcterms:W3CDTF">2021-10-04T08:22:17Z</dcterms:created>
  <dcterms:modified xsi:type="dcterms:W3CDTF">2024-11-01T09:09:55Z</dcterms:modified>
</cp:coreProperties>
</file>